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8.xml"/>
  <Override ContentType="application/vnd.openxmlformats-officedocument.presentationml.comments+xml" PartName="/ppt/comments/comment5.xml"/>
  <Override ContentType="application/vnd.openxmlformats-officedocument.presentationml.comments+xml" PartName="/ppt/comments/comment6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3" roundtripDataSignature="AMtx7miCjJBKeJ3+Yflz5qLh1ot5j6GIe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1" name="Егор Бакай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1-08-22T15:13:55.011">
    <p:pos x="0" y="0"/>
    <p:text>Неплохо бы добавить логотип МИФИ и 1511:
https://www.1511.ru/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DxNJJg"/>
      </p:ext>
    </p:extLst>
  </p:cm>
  <p:cm authorId="0" idx="2" dt="2021-08-22T15:15:06.662">
    <p:pos x="0" y="100"/>
    <p:text>Добавить картинку с итоговым результатом и картинку поменьше - фото всей команды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DxNJJk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1-08-22T15:12:39.564">
    <p:pos x="0" y="0"/>
    <p:text>Шрифт во всей презентации должен быть одного размера (заголовок и само объяснение разные конечно), и шрифт либо times new roman или arial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DxNJJc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1-08-22T15:16:19.460">
    <p:pos x="0" y="0"/>
    <p:text>тут заголовок должен быть больше, а остальной текст меньше (как писал раньше). Но идея слайда прикольная, ничего в глаза не бросается, есть картинки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DxNJJo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1-08-22T15:18:37.211">
    <p:pos x="0" y="0"/>
    <p:text>Вырвиглазный фон, стоит заменить на какой-нибудь менее яркий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DxNJJs"/>
      </p:ext>
    </p:extLst>
  </p:cm>
  <p:cm authorId="0" idx="6" dt="2021-08-22T15:19:08.463">
    <p:pos x="0" y="100"/>
    <p:text>номера пунктов писать в презентации не надо, и каждый отдельный пункт на отдельном слайде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DxNJJw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1-08-22T15:20:13.100">
    <p:pos x="4681" y="0"/>
    <p:text>цвет текста предпочтителен черный + фон (не такой яркий)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DxNJJ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8" dt="2021-08-22T15:20:53.855">
    <p:pos x="0" y="0"/>
    <p:text>добавим потом новые фото (в понедельник сфоткаем) и разделим на два слайда пункт 1 и 2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DxNJJ4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9" dt="2021-08-22T15:21:32.505">
    <p:pos x="3888" y="0"/>
    <p:text>тоже разделить на два слайда и добавить какую-нибудь красивую диаграмку в стиле слайда 5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DxNJJ8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0" dt="2021-08-22T15:22:30.242">
    <p:pos x="0" y="0"/>
    <p:text>все фото оставлять не обязательно, можно выбрать получше, но не изменять пропорции картинки - смотрится не очень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DxNJKA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1" dt="2021-08-22T15:23:12.613">
    <p:pos x="312" y="101"/>
    <p:text>стоит наверное поиграть с цветами, а так красиво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ODxNJKM"/>
      </p:ext>
    </p:extLst>
  </p:cm>
</p:cmLst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1" name="Google Shape;2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2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2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2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2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4" name="Google Shape;64;p2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8.xml"/><Relationship Id="rId4" Type="http://schemas.openxmlformats.org/officeDocument/2006/relationships/image" Target="../media/image13.png"/><Relationship Id="rId5" Type="http://schemas.openxmlformats.org/officeDocument/2006/relationships/image" Target="../media/image9.png"/><Relationship Id="rId6" Type="http://schemas.openxmlformats.org/officeDocument/2006/relationships/image" Target="../media/image14.png"/><Relationship Id="rId7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amperkot.ru/" TargetMode="External"/><Relationship Id="rId4" Type="http://schemas.openxmlformats.org/officeDocument/2006/relationships/hyperlink" Target="https://pythonworld.ru/" TargetMode="External"/><Relationship Id="rId5" Type="http://schemas.openxmlformats.org/officeDocument/2006/relationships/hyperlink" Target="http://arduino.ru/" TargetMode="External"/><Relationship Id="rId6" Type="http://schemas.openxmlformats.org/officeDocument/2006/relationships/hyperlink" Target="https://amperka.ru/" TargetMode="External"/><Relationship Id="rId7" Type="http://schemas.openxmlformats.org/officeDocument/2006/relationships/hyperlink" Target="https://arduinoplus.ru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9.xml"/><Relationship Id="rId4" Type="http://schemas.openxmlformats.org/officeDocument/2006/relationships/image" Target="../media/image16.jpg"/><Relationship Id="rId5" Type="http://schemas.openxmlformats.org/officeDocument/2006/relationships/image" Target="../media/image15.png"/><Relationship Id="rId6" Type="http://schemas.openxmlformats.org/officeDocument/2006/relationships/hyperlink" Target="https://drive.google.com/drive/folders/15Y2yd9v8PHsZmvcpuz8zuN0vvqkgIIiR?usp=sharing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2.xml"/><Relationship Id="rId4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3.xml"/><Relationship Id="rId4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4.xml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5.xml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6.xml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C66"/>
          </a:solidFill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br>
              <a:rPr lang="ru-RU" sz="1600"/>
            </a:br>
            <a:r>
              <a:rPr lang="ru-RU" sz="1800"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Университетский Лицей №1511</a:t>
            </a:r>
            <a:br>
              <a:rPr lang="ru-RU" sz="1800"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предуниверситария НИЯУ МИФИ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1"/>
                  </a:ext>
                </a:extLst>
              </a:rPr>
              <a:t>Проект</a:t>
            </a:r>
            <a:r>
              <a:rPr lang="ru-RU" sz="1800">
                <a:latin typeface="Aharoni"/>
                <a:ea typeface="Aharoni"/>
                <a:cs typeface="Aharoni"/>
                <a:sym typeface="Aharoni"/>
                <a:extLst>
                  <a:ext uri="http://customooxmlschemas.google.com/">
                    <go:slidesCustomData xmlns:go="http://customooxmlschemas.google.com/" textRoundtripDataId="2"/>
                  </a:ext>
                </a:extLst>
              </a:rPr>
              <a:t>&lt;&lt;</a:t>
            </a:r>
            <a:r>
              <a:rPr lang="ru-RU" sz="1800"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3"/>
                  </a:ext>
                </a:extLst>
              </a:rPr>
              <a:t>Аватар Кванториада</a:t>
            </a:r>
            <a:r>
              <a:rPr lang="ru-RU" sz="1800">
                <a:latin typeface="Aharoni"/>
                <a:ea typeface="Aharoni"/>
                <a:cs typeface="Aharoni"/>
                <a:sym typeface="Aharoni"/>
                <a:extLst>
                  <a:ext uri="http://customooxmlschemas.google.com/">
                    <go:slidesCustomData xmlns:go="http://customooxmlschemas.google.com/" textRoundtripDataId="4"/>
                  </a:ext>
                </a:extLst>
              </a:rPr>
              <a:t>&gt;&gt;</a:t>
            </a:r>
            <a:br>
              <a:rPr lang="ru-RU" sz="1800"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5"/>
                  </a:ext>
                </a:extLst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5"/>
                  </a:ext>
                </a:extLst>
              </a:rPr>
              <a:t>Команда</a:t>
            </a:r>
            <a:r>
              <a:rPr lang="ru-RU" sz="1800">
                <a:latin typeface="Aharoni"/>
                <a:ea typeface="Aharoni"/>
                <a:cs typeface="Aharoni"/>
                <a:sym typeface="Aharoni"/>
                <a:extLst>
                  <a:ext uri="http://customooxmlschemas.google.com/">
                    <go:slidesCustomData xmlns:go="http://customooxmlschemas.google.com/" textRoundtripDataId="6"/>
                  </a:ext>
                </a:extLst>
              </a:rPr>
              <a:t>&lt;&lt;1511&gt;&gt;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</a:rPr>
              <a:t>                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</a:rPr>
              <a:t>Авторы</a:t>
            </a:r>
            <a:r>
              <a:rPr lang="ru-RU" sz="1800">
                <a:latin typeface="Aharoni"/>
                <a:ea typeface="Aharoni"/>
                <a:cs typeface="Aharoni"/>
                <a:sym typeface="Aharoni"/>
              </a:rPr>
              <a:t>:</a:t>
            </a:r>
            <a:r>
              <a:rPr lang="ru-RU" sz="1800">
                <a:latin typeface="Arial"/>
                <a:ea typeface="Arial"/>
                <a:cs typeface="Arial"/>
                <a:sym typeface="Arial"/>
              </a:rPr>
              <a:t>Полудняков Владимир Юрьевич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</a:rPr>
              <a:t>Малый Тимур Игоревич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</a:rPr>
              <a:t>Бакай Полина Николаевна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</a:rPr>
              <a:t>Петушинская Полина Сергеевна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</a:rPr>
              <a:t>Кулаков Глеб Александрович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</a:rPr>
              <a:t>Руководитель</a:t>
            </a:r>
            <a:r>
              <a:rPr lang="ru-RU" sz="1800">
                <a:latin typeface="Aharoni"/>
                <a:ea typeface="Aharoni"/>
                <a:cs typeface="Aharoni"/>
                <a:sym typeface="Aharoni"/>
              </a:rPr>
              <a:t>: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</a:rPr>
              <a:t>Бакай Егор Николаевич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</a:rPr>
              <a:t>г.Москва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r>
              <a:rPr lang="ru-RU" sz="1800">
                <a:latin typeface="Arial"/>
                <a:ea typeface="Arial"/>
                <a:cs typeface="Arial"/>
                <a:sym typeface="Arial"/>
              </a:rPr>
              <a:t>2021г.</a:t>
            </a: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br>
              <a:rPr lang="ru-RU" sz="1800">
                <a:latin typeface="Arial"/>
                <a:ea typeface="Arial"/>
                <a:cs typeface="Arial"/>
                <a:sym typeface="Arial"/>
              </a:rPr>
            </a:b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/>
          <p:cNvSpPr txBox="1"/>
          <p:nvPr>
            <p:ph type="title"/>
          </p:nvPr>
        </p:nvSpPr>
        <p:spPr>
          <a:xfrm>
            <a:off x="0" y="0"/>
            <a:ext cx="6313714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b="1" lang="ru-RU"/>
              <a:t>7.1 Экономическая оценка проекта: </a:t>
            </a:r>
            <a:br>
              <a:rPr b="0" lang="ru-RU"/>
            </a:br>
            <a:r>
              <a:rPr lang="ru-RU"/>
              <a:t>комплектующие:</a:t>
            </a:r>
            <a:br>
              <a:rPr b="0" lang="ru-RU"/>
            </a:br>
            <a:br>
              <a:rPr lang="ru-RU"/>
            </a:br>
            <a:endParaRPr/>
          </a:p>
        </p:txBody>
      </p: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" y="6328229"/>
            <a:ext cx="4804228" cy="5202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/>
              <a:t>трудозатраты: на проект потрачено 17 рабочих дней</a:t>
            </a:r>
            <a:endParaRPr/>
          </a:p>
        </p:txBody>
      </p:sp>
      <p:pic>
        <p:nvPicPr>
          <p:cNvPr descr="https://lh3.googleusercontent.com/Im_QEPY04jLVfweQKFBwfmF1JlZ_NPe4UOMo00c1IHomZeIiD2ivqBbGGbgzUP8_C83dVhdv35YzZA6Tr_WUvcsrYBmD-PxyCZvu67OS5oafrMJR05PW2t1XExZaJLirMQ" id="140" name="Google Shape;140;p10"/>
          <p:cNvPicPr preferRelativeResize="0"/>
          <p:nvPr/>
        </p:nvPicPr>
        <p:blipFill rotWithShape="1">
          <a:blip r:embed="rId3">
            <a:alphaModFix/>
          </a:blip>
          <a:srcRect b="10835" l="-254" r="74968" t="28910"/>
          <a:stretch/>
        </p:blipFill>
        <p:spPr>
          <a:xfrm>
            <a:off x="6313714" y="0"/>
            <a:ext cx="5878286" cy="684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1"/>
          <p:cNvSpPr txBox="1"/>
          <p:nvPr>
            <p:ph idx="1" type="body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 fontScale="975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 sz="2500"/>
              <a:t>7.2 Экологическая оценка проекта:</a:t>
            </a:r>
            <a:br>
              <a:rPr b="0" lang="ru-RU" sz="2500"/>
            </a:br>
            <a:br>
              <a:rPr b="0" lang="ru-RU" sz="2500"/>
            </a:br>
            <a:r>
              <a:rPr lang="ru-RU" sz="2500"/>
              <a:t>Для создания проекта были использованы экологически чистые (фанера) или перерабатываемые (PLA пластик и алюминий) материалы, не наносящие вред человеку и окружающей среде.</a:t>
            </a:r>
            <a:br>
              <a:rPr b="0" lang="ru-RU"/>
            </a:b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35000">
              <a:srgbClr val="FFFFFF"/>
            </a:gs>
            <a:gs pos="100000">
              <a:schemeClr val="accent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2"/>
          <p:cNvSpPr txBox="1"/>
          <p:nvPr>
            <p:ph idx="1" type="body"/>
          </p:nvPr>
        </p:nvSpPr>
        <p:spPr>
          <a:xfrm>
            <a:off x="0" y="0"/>
            <a:ext cx="3932237" cy="7547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ru-RU" sz="2400"/>
              <a:t>7.3 Программные средства:</a:t>
            </a:r>
            <a:endParaRPr sz="2400"/>
          </a:p>
        </p:txBody>
      </p:sp>
      <p:pic>
        <p:nvPicPr>
          <p:cNvPr descr="https://lh5.googleusercontent.com/fQf192JUG1XiwpE01HlkxtTzlKSz6kDGP-e_X23j1znE8GXXPwrmAWpkkRxtGLXnRvnGB3kDTEdGRvD3tCDLQQ1B6uVFux1mdVydJqUSvXZJ_aKIKKItPN1ncJRD-KgQ2w" id="151" name="Google Shape;15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54743"/>
            <a:ext cx="12192000" cy="2669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FFF"/>
            </a:gs>
            <a:gs pos="35000">
              <a:srgbClr val="FFFFFF"/>
            </a:gs>
            <a:gs pos="100000">
              <a:schemeClr val="accent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"/>
          <p:cNvSpPr txBox="1"/>
          <p:nvPr>
            <p:ph idx="1" type="body"/>
          </p:nvPr>
        </p:nvSpPr>
        <p:spPr>
          <a:xfrm>
            <a:off x="0" y="0"/>
            <a:ext cx="5183188" cy="1219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</a:pPr>
            <a:r>
              <a:rPr b="1" lang="ru-RU" sz="3300"/>
              <a:t>7.4 Технологическая карта</a:t>
            </a:r>
            <a:r>
              <a:rPr b="1" lang="ru-RU" sz="3200"/>
              <a:t>:</a:t>
            </a:r>
            <a:endParaRPr b="0" sz="32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br>
              <a:rPr lang="ru-RU"/>
            </a:br>
            <a:endParaRPr/>
          </a:p>
        </p:txBody>
      </p:sp>
      <p:pic>
        <p:nvPicPr>
          <p:cNvPr descr="https://lh4.googleusercontent.com/sw2qme6_raRl4A9iw9vrnax4NCBnKK7bx5F0mjK7cPAPxAweOGyIVOwz7k20kI3DBqyDr6mvei2jNhBndpm_W5a31YI7tEHkVSEYpnDfEKLgTP6lYW3H_gQOdqqHTqg3qw" id="157" name="Google Shape;15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83188" y="0"/>
            <a:ext cx="700881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4"/>
          <p:cNvSpPr txBox="1"/>
          <p:nvPr>
            <p:ph type="title"/>
          </p:nvPr>
        </p:nvSpPr>
        <p:spPr>
          <a:xfrm>
            <a:off x="0" y="0"/>
            <a:ext cx="12075884" cy="5302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1" lang="ru-RU">
                <a:extLst>
                  <a:ext uri="http://customooxmlschemas.google.com/">
                    <go:slidesCustomData xmlns:go="http://customooxmlschemas.google.com/" textRoundtripDataId="65"/>
                  </a:ext>
                </a:extLst>
              </a:rPr>
              <a:t>8.1 3D-модель:</a:t>
            </a:r>
            <a:endParaRPr/>
          </a:p>
        </p:txBody>
      </p:sp>
      <p:pic>
        <p:nvPicPr>
          <p:cNvPr id="163" name="Google Shape;163;p14"/>
          <p:cNvPicPr preferRelativeResize="0"/>
          <p:nvPr/>
        </p:nvPicPr>
        <p:blipFill rotWithShape="1">
          <a:blip r:embed="rId4">
            <a:alphaModFix/>
          </a:blip>
          <a:srcRect b="8523" l="12739" r="0" t="13137"/>
          <a:stretch/>
        </p:blipFill>
        <p:spPr>
          <a:xfrm>
            <a:off x="566775" y="906850"/>
            <a:ext cx="5415501" cy="2734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4" name="Google Shape;164;p14"/>
          <p:cNvPicPr preferRelativeResize="0"/>
          <p:nvPr/>
        </p:nvPicPr>
        <p:blipFill rotWithShape="1">
          <a:blip r:embed="rId5">
            <a:alphaModFix/>
          </a:blip>
          <a:srcRect b="7926" l="13209" r="0" t="12727"/>
          <a:stretch/>
        </p:blipFill>
        <p:spPr>
          <a:xfrm>
            <a:off x="6474649" y="906850"/>
            <a:ext cx="5317827" cy="2734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5" name="Google Shape;165;p14"/>
          <p:cNvPicPr preferRelativeResize="0"/>
          <p:nvPr/>
        </p:nvPicPr>
        <p:blipFill rotWithShape="1">
          <a:blip r:embed="rId6">
            <a:alphaModFix/>
          </a:blip>
          <a:srcRect b="7907" l="12625" r="0" t="13252"/>
          <a:stretch/>
        </p:blipFill>
        <p:spPr>
          <a:xfrm>
            <a:off x="566775" y="3939466"/>
            <a:ext cx="5415501" cy="274851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6" name="Google Shape;166;p14"/>
          <p:cNvPicPr preferRelativeResize="0"/>
          <p:nvPr/>
        </p:nvPicPr>
        <p:blipFill rotWithShape="1">
          <a:blip r:embed="rId7">
            <a:alphaModFix/>
          </a:blip>
          <a:srcRect b="9387" l="12541" r="0" t="14352"/>
          <a:stretch/>
        </p:blipFill>
        <p:spPr>
          <a:xfrm>
            <a:off x="6474650" y="4018184"/>
            <a:ext cx="5317824" cy="260831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5"/>
          <p:cNvSpPr txBox="1"/>
          <p:nvPr>
            <p:ph idx="1" type="body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ru-RU" sz="2800"/>
              <a:t>9.1 Источники информации:</a:t>
            </a:r>
            <a:endParaRPr b="0" sz="28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b="0" lang="ru-RU" sz="2800"/>
            </a:br>
            <a:r>
              <a:rPr lang="ru-RU" sz="2800" u="sng">
                <a:solidFill>
                  <a:schemeClr val="hlink"/>
                </a:solidFill>
                <a:hlinkClick r:id="rId3"/>
              </a:rPr>
              <a:t>https://amperkot.ru/</a:t>
            </a:r>
            <a:r>
              <a:rPr lang="ru-RU" sz="2800"/>
              <a:t> - даташиты датчиков</a:t>
            </a:r>
            <a:br>
              <a:rPr lang="ru-RU" sz="2800"/>
            </a:br>
            <a:endParaRPr sz="28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 sz="2800" u="sng">
                <a:solidFill>
                  <a:schemeClr val="hlink"/>
                </a:solidFill>
                <a:hlinkClick r:id="rId4"/>
              </a:rPr>
              <a:t>https://pythonworld.ru/</a:t>
            </a:r>
            <a:r>
              <a:rPr lang="ru-RU" sz="2800"/>
              <a:t> - информация по ЯП python </a:t>
            </a:r>
            <a:br>
              <a:rPr lang="ru-RU" sz="2800"/>
            </a:br>
            <a:endParaRPr sz="28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 sz="2800" u="sng">
                <a:solidFill>
                  <a:schemeClr val="hlink"/>
                </a:solidFill>
                <a:hlinkClick r:id="rId5"/>
              </a:rPr>
              <a:t>http://arduino.ru/</a:t>
            </a:r>
            <a:r>
              <a:rPr lang="ru-RU" sz="2800"/>
              <a:t> - функции в arduino ide</a:t>
            </a:r>
            <a:br>
              <a:rPr lang="ru-RU" sz="2800"/>
            </a:br>
            <a:endParaRPr sz="28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 sz="2800" u="sng">
                <a:solidFill>
                  <a:schemeClr val="hlink"/>
                </a:solidFill>
                <a:hlinkClick r:id="rId6"/>
              </a:rPr>
              <a:t>https://amperka.ru/</a:t>
            </a:r>
            <a:r>
              <a:rPr lang="ru-RU" sz="2800"/>
              <a:t> - удаленное администрирование и другие опции Raspberry pi </a:t>
            </a:r>
            <a:br>
              <a:rPr lang="ru-RU" sz="2800"/>
            </a:br>
            <a:endParaRPr sz="28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 sz="2800" u="sng">
                <a:solidFill>
                  <a:schemeClr val="hlink"/>
                </a:solidFill>
                <a:hlinkClick r:id="rId7"/>
              </a:rPr>
              <a:t>https://arduinoplus.ru/</a:t>
            </a:r>
            <a:r>
              <a:rPr lang="ru-RU" sz="2800"/>
              <a:t> - подключение Arduino к raspberry pi по USB и I2C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catherineasquithgallery.com/uploads/posts/2021-02/1613518086_56-p-skachat-fon-dlya-prezentatsii-na-temu-info-59.jpg" id="176" name="Google Shape;176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6"/>
          <p:cNvSpPr txBox="1"/>
          <p:nvPr>
            <p:ph type="title"/>
          </p:nvPr>
        </p:nvSpPr>
        <p:spPr>
          <a:xfrm>
            <a:off x="495925" y="161525"/>
            <a:ext cx="5837700" cy="13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Calibri"/>
              <a:buNone/>
            </a:pPr>
            <a:r>
              <a:rPr b="1" lang="ru-RU">
                <a:highlight>
                  <a:srgbClr val="9CC2E5"/>
                </a:highlight>
              </a:rPr>
              <a:t>9.2 Ссылка на </a:t>
            </a:r>
            <a:r>
              <a:rPr b="1" lang="ru-RU">
                <a:highlight>
                  <a:srgbClr val="9CC2E5"/>
                </a:highlight>
                <a:extLst>
                  <a:ext uri="http://customooxmlschemas.google.com/">
                    <go:slidesCustomData xmlns:go="http://customooxmlschemas.google.com/" textRoundtripDataId="66"/>
                  </a:ext>
                </a:extLst>
              </a:rPr>
              <a:t>исходный код</a:t>
            </a:r>
            <a:r>
              <a:rPr b="1" lang="ru-RU">
                <a:highlight>
                  <a:srgbClr val="9CC2E5"/>
                </a:highlight>
              </a:rPr>
              <a:t>:</a:t>
            </a:r>
            <a:br>
              <a:rPr lang="ru-RU"/>
            </a:br>
            <a:endParaRPr/>
          </a:p>
        </p:txBody>
      </p:sp>
      <p:pic>
        <p:nvPicPr>
          <p:cNvPr descr="https://lh5.googleusercontent.com/LyFJx5x05EODd1MBpGWdHiyd7Xklr2haAo7Q0Woc6fB2vqn-oHSKoGy0htMlBbpMdIWyDFeZOc5dqwFbBCa6zB6klbPEHlEB8GVDjCM8krvsXpCvULsXmuDBm0v3kZgThQ" id="178" name="Google Shape;178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85725" y="968850"/>
            <a:ext cx="3609975" cy="3638551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9" name="Google Shape;179;p16"/>
          <p:cNvSpPr txBox="1"/>
          <p:nvPr/>
        </p:nvSpPr>
        <p:spPr>
          <a:xfrm>
            <a:off x="5937000" y="4789275"/>
            <a:ext cx="5469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u="sng">
                <a:solidFill>
                  <a:srgbClr val="1155CC"/>
                </a:solidFill>
                <a:highlight>
                  <a:srgbClr val="A4C2F4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https://drive.google.com/drive/folders/15Y2yd9v8PHsZmvcpuz8zuN0vvqkgIIiR?usp=sharing</a:t>
            </a:r>
            <a:endParaRPr sz="1800">
              <a:highlight>
                <a:srgbClr val="A4C2F4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w-dog.ru/wallpapers/13/17/477075950695649/kreativ-kniga-doroga-polya-derevo.jpg" id="184" name="Google Shape;18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"/>
            <a:ext cx="12192000" cy="685551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7"/>
          <p:cNvSpPr txBox="1"/>
          <p:nvPr>
            <p:ph type="title"/>
          </p:nvPr>
        </p:nvSpPr>
        <p:spPr>
          <a:xfrm>
            <a:off x="0" y="0"/>
            <a:ext cx="121920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8000"/>
              <a:buFont typeface="Calibri"/>
              <a:buNone/>
            </a:pPr>
            <a:r>
              <a:rPr lang="ru-RU" sz="8000">
                <a:solidFill>
                  <a:srgbClr val="FFFF00"/>
                </a:solidFill>
              </a:rPr>
              <a:t>СПАСИБО ЗА ВНИМАНИЕ</a:t>
            </a:r>
            <a:endParaRPr sz="80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im0-tub-ru.yandex.net/i?id=2e6ed48fabfa1e9a635a88d9e990c781-l&amp;n=13" id="89" name="Google Shape;89;p2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2478" r="2477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 txBox="1"/>
          <p:nvPr>
            <p:ph idx="1" type="body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None/>
            </a:pPr>
            <a:r>
              <a:rPr b="1" lang="ru-RU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Введение:</a:t>
            </a:r>
            <a:endParaRPr sz="20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000"/>
              <a:buNone/>
            </a:pPr>
            <a:br>
              <a:rPr lang="ru-RU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-RU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  <a:extLst>
                  <a:ext uri="http://customooxmlschemas.google.com/">
                    <go:slidesCustomData xmlns:go="http://customooxmlschemas.google.com/" textRoundtripDataId="7"/>
                  </a:ext>
                </a:extLst>
              </a:rPr>
              <a:t>По мере развития промышленной автоматизации меняются требования к человеко-машинному интерфейсу. Уровень автоматизации промышленных предприятий постоянно возрастает, однако персонал, управляющий машинами и технологическими процессами, по-прежнему играет на производстве значимую роль: принятие критически важных решений всегда остается за человеком. Именно поэтому важной частью любой системы автоматизации были и остаются средства человеко-машинного интерфейса.</a:t>
            </a:r>
            <a:endParaRPr sz="20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000"/>
              <a:buNone/>
            </a:pPr>
            <a:br>
              <a:rPr lang="ru-RU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ru-RU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Цель проекта:</a:t>
            </a:r>
            <a:endParaRPr sz="20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000"/>
              <a:buNone/>
            </a:pPr>
            <a:br>
              <a:rPr lang="ru-RU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-RU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Создание человеко-машинного интерфейса управления и управляемого устройства.</a:t>
            </a:r>
            <a:endParaRPr sz="20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000"/>
              <a:buNone/>
            </a:pPr>
            <a:br>
              <a:rPr lang="ru-RU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ru-RU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Идея проекта:</a:t>
            </a:r>
            <a:endParaRPr sz="20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000"/>
              <a:buNone/>
            </a:pPr>
            <a:br>
              <a:rPr lang="ru-RU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-RU" sz="2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Позволить человеку взаимодействовать с окружающей средой при ведении любых видов человеческой деятельности. Возможность создания эргономичных интерфейсов управления и удаленного управления роботизированными устройствами с наличием тактильной обратной связи поможет избежать нахождения в неблагоприятных условиях окружающей среды, а также взаимодействия с опасными для жизни и здоровья объектами.</a:t>
            </a:r>
            <a:endParaRPr sz="20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F5496"/>
              </a:buClr>
              <a:buSzPts val="1600"/>
              <a:buNone/>
            </a:pPr>
            <a:br>
              <a:rPr lang="ru-RU">
                <a:solidFill>
                  <a:srgbClr val="2F5496"/>
                </a:solidFill>
              </a:rPr>
            </a:br>
            <a:endParaRPr>
              <a:solidFill>
                <a:srgbClr val="2F5496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"/>
          <p:cNvSpPr txBox="1"/>
          <p:nvPr>
            <p:ph idx="1" type="body"/>
          </p:nvPr>
        </p:nvSpPr>
        <p:spPr>
          <a:xfrm>
            <a:off x="0" y="0"/>
            <a:ext cx="5183188" cy="6858000"/>
          </a:xfrm>
          <a:prstGeom prst="rect">
            <a:avLst/>
          </a:prstGeom>
          <a:solidFill>
            <a:srgbClr val="AEABAB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ru-RU" sz="3200">
                <a:extLst>
                  <a:ext uri="http://customooxmlschemas.google.com/">
                    <go:slidesCustomData xmlns:go="http://customooxmlschemas.google.com/" textRoundtripDataId="8"/>
                  </a:ext>
                </a:extLst>
              </a:rPr>
              <a:t>Аналоги</a:t>
            </a:r>
            <a:r>
              <a:rPr lang="ru-RU" sz="3200">
                <a:extLst>
                  <a:ext uri="http://customooxmlschemas.google.com/">
                    <go:slidesCustomData xmlns:go="http://customooxmlschemas.google.com/" textRoundtripDataId="9"/>
                  </a:ext>
                </a:extLst>
              </a:rPr>
              <a:t>:</a:t>
            </a:r>
            <a:br>
              <a:rPr lang="ru-RU" sz="3200"/>
            </a:br>
            <a:br>
              <a:rPr lang="ru-RU" sz="3200"/>
            </a:br>
            <a:br>
              <a:rPr lang="ru-RU" sz="3200"/>
            </a:br>
            <a:br>
              <a:rPr lang="ru-RU" sz="3200"/>
            </a:br>
            <a:r>
              <a:rPr lang="ru-RU" sz="3200"/>
              <a:t>1) Манипулятор КУКА             - устройство, которое используется в промышленных целях для выполнения различных задач.</a:t>
            </a:r>
            <a:endParaRPr b="0" sz="32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ru-RU" sz="3200"/>
              <a:t>В отличии от нашего манипулятора, манипулятор КУКА стоит очень дорого.</a:t>
            </a:r>
            <a:endParaRPr b="0" sz="32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br>
              <a:rPr lang="ru-RU" sz="3200"/>
            </a:br>
            <a:endParaRPr sz="3200"/>
          </a:p>
        </p:txBody>
      </p:sp>
      <p:pic>
        <p:nvPicPr>
          <p:cNvPr descr="https://lh3.googleusercontent.com/2bvGzmMEj6LA22QKbM0OWHn3JB1TqFcygXUZGfoBTpb8i8jVIWUNcu43I2XCjy-dPjp4IE3vAam7wr7ukwKi6tcCOnkSNhZHnLK__MUMKqULdAnxg34DInfWrJjRVgjttQ" id="96" name="Google Shape;96;p3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8150" l="0" r="0" t="8151"/>
          <a:stretch/>
        </p:blipFill>
        <p:spPr>
          <a:xfrm>
            <a:off x="5183188" y="0"/>
            <a:ext cx="7008812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"/>
          <p:cNvSpPr txBox="1"/>
          <p:nvPr>
            <p:ph idx="1" type="body"/>
          </p:nvPr>
        </p:nvSpPr>
        <p:spPr>
          <a:xfrm>
            <a:off x="0" y="-4763"/>
            <a:ext cx="5183188" cy="685800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 sz="2800"/>
              <a:t>2</a:t>
            </a:r>
            <a:r>
              <a:rPr b="1" lang="ru-RU" sz="2800"/>
              <a:t>) </a:t>
            </a:r>
            <a:r>
              <a:rPr lang="ru-RU" sz="2800"/>
              <a:t>Гидравлический манипулятор</a:t>
            </a:r>
            <a:r>
              <a:rPr b="1" lang="ru-RU" sz="2800"/>
              <a:t> - </a:t>
            </a:r>
            <a:r>
              <a:rPr lang="ru-RU" sz="2800"/>
              <a:t>устройство, которое используется в промышленных целях и включает в себя управление с помощью закона Паскаля. Гидравлический манипулятор не работает при низких температурах и при нарушении герметичности сосуда, в отличии от нашего манипулятора. Также использование гидравлического манипулятора требует больших финансовых затрат на сервисное обслуживание и ремонт.</a:t>
            </a:r>
            <a:endParaRPr b="0" sz="28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br>
              <a:rPr lang="ru-RU"/>
            </a:br>
            <a:endParaRPr/>
          </a:p>
        </p:txBody>
      </p:sp>
      <p:pic>
        <p:nvPicPr>
          <p:cNvPr descr="https://1425046645.rsc.cdn77.org/wa-data/public/shop/products/03/27/12703/images/26497/26497.970.jpeg" id="102" name="Google Shape;10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6538" y="3515850"/>
            <a:ext cx="4109126" cy="2917076"/>
          </a:xfrm>
          <a:prstGeom prst="rect">
            <a:avLst/>
          </a:prstGeom>
          <a:solidFill>
            <a:srgbClr val="C55A1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3" name="Google Shape;10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5525" y="124050"/>
            <a:ext cx="3551143" cy="32252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48135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ic.pics.livejournal.com/fintraining/11748042/506575/506575_original.jpg" id="108" name="Google Shape;108;p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560" l="0" r="0" t="2560"/>
          <a:stretch/>
        </p:blipFill>
        <p:spPr>
          <a:xfrm>
            <a:off x="5847008" y="1"/>
            <a:ext cx="6344992" cy="5573485"/>
          </a:xfrm>
          <a:prstGeom prst="rect">
            <a:avLst/>
          </a:prstGeom>
          <a:noFill/>
          <a:ln cap="flat" cmpd="sng" w="9525">
            <a:solidFill>
              <a:srgbClr val="9CC2E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9" name="Google Shape;109;p5"/>
          <p:cNvSpPr txBox="1"/>
          <p:nvPr>
            <p:ph idx="1" type="body"/>
          </p:nvPr>
        </p:nvSpPr>
        <p:spPr>
          <a:xfrm>
            <a:off x="0" y="0"/>
            <a:ext cx="600155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ru-RU"/>
              <a:t>2.1 Задачи проекта:</a:t>
            </a:r>
            <a:endParaRPr b="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br>
              <a:rPr b="0" lang="ru-RU"/>
            </a:br>
            <a:r>
              <a:rPr b="0" lang="ru-RU"/>
              <a:t>1)</a:t>
            </a:r>
            <a:r>
              <a:rPr lang="ru-RU"/>
              <a:t>Создать механический манипулятор;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2)Создать алгоритм управления манипулятором;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3)Разработать программу для анализа положения руки в пространстве;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4)Разработать программу для управления манипулятором;</a:t>
            </a:r>
            <a:br>
              <a:rPr lang="ru-RU"/>
            </a:br>
            <a:br>
              <a:rPr lang="ru-RU"/>
            </a:br>
            <a:br>
              <a:rPr lang="ru-RU"/>
            </a:br>
            <a:r>
              <a:rPr b="1" lang="ru-RU"/>
              <a:t>2.2 Этапы реализации:</a:t>
            </a:r>
            <a:endParaRPr b="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br>
              <a:rPr b="0" lang="ru-RU"/>
            </a:br>
            <a:r>
              <a:rPr b="0" lang="ru-RU"/>
              <a:t>1)</a:t>
            </a:r>
            <a:r>
              <a:rPr lang="ru-RU"/>
              <a:t>Изучение существующих наработок;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2)Создание чертежей системы;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3)Создание 3D модели системы;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4)Создание механического манипулятора;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5)Создание алгоритма управления манипулятором;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6)Проверка возможности произвольных позиционирования и ориентации в пределах рабочей области;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7)Создание, установка и настройка дополнения к системе;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8)Измерение массогабаритных параметров системы;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9)Настройка удаленного управления;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10)Создание, установка и настройка датчиков на руку;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 11)Проведение обзора и анализа источников(в том числе и иностранных) по тематике;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12)Создание видео системы;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13)Создание видео презентации;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ru-RU"/>
              <a:t>14)Создание документации;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/>
          <p:nvPr>
            <p:ph idx="1" type="body"/>
          </p:nvPr>
        </p:nvSpPr>
        <p:spPr>
          <a:xfrm>
            <a:off x="0" y="0"/>
            <a:ext cx="5183188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ru-RU" sz="2000"/>
              <a:t>3.1 Актуальность проекта:</a:t>
            </a:r>
            <a:endParaRPr b="0" sz="20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br>
              <a:rPr b="0" lang="ru-RU" sz="2000"/>
            </a:br>
            <a:r>
              <a:rPr lang="ru-RU" sz="2000">
                <a:extLst>
                  <a:ext uri="http://customooxmlschemas.google.com/">
                    <go:slidesCustomData xmlns:go="http://customooxmlschemas.google.com/" textRoundtripDataId="10"/>
                  </a:ext>
                </a:extLst>
              </a:rPr>
              <a:t>Манипулятор позволяет работать с объектами, расположенными в опасной или недоступной для человека зоне;</a:t>
            </a:r>
            <a:endParaRPr>
              <a:extLst>
                <a:ext uri="http://customooxmlschemas.google.com/">
                  <go:slidesCustomData xmlns:go="http://customooxmlschemas.google.com/" textRoundtripDataId="11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ru-RU" sz="2000">
                <a:extLst>
                  <a:ext uri="http://customooxmlschemas.google.com/">
                    <go:slidesCustomData xmlns:go="http://customooxmlschemas.google.com/" textRoundtripDataId="12"/>
                  </a:ext>
                </a:extLst>
              </a:rPr>
              <a:t>Стоимость робота гораздо ниже, чем у его аналогов;</a:t>
            </a:r>
            <a:endParaRPr>
              <a:extLst>
                <a:ext uri="http://customooxmlschemas.google.com/">
                  <go:slidesCustomData xmlns:go="http://customooxmlschemas.google.com/" textRoundtripDataId="13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ru-RU" sz="2000">
                <a:extLst>
                  <a:ext uri="http://customooxmlschemas.google.com/">
                    <go:slidesCustomData xmlns:go="http://customooxmlschemas.google.com/" textRoundtripDataId="14"/>
                  </a:ext>
                </a:extLst>
              </a:rPr>
              <a:t>Благодаря не автономному управлению система способна продуктивно действовать в ситуациях любого критического уровня;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br>
              <a:rPr b="0" lang="ru-RU" sz="2000"/>
            </a:br>
            <a:br>
              <a:rPr b="0" lang="ru-RU" sz="2000"/>
            </a:br>
            <a:br>
              <a:rPr b="0" lang="ru-RU" sz="2000"/>
            </a:br>
            <a:r>
              <a:rPr b="1" lang="ru-RU" sz="2000">
                <a:extLst>
                  <a:ext uri="http://customooxmlschemas.google.com/">
                    <go:slidesCustomData xmlns:go="http://customooxmlschemas.google.com/" textRoundtripDataId="15"/>
                  </a:ext>
                </a:extLst>
              </a:rPr>
              <a:t>3.2 Недостатки проекта:</a:t>
            </a:r>
            <a:endParaRPr b="0" sz="20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br>
              <a:rPr b="0" lang="ru-RU" sz="2000"/>
            </a:br>
            <a:r>
              <a:rPr lang="ru-RU" sz="2000"/>
              <a:t>Из-за небольшого размера манипулятор не способен работать с крупными объектами;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ru-RU" sz="2000"/>
              <a:t>Область работы нашего манипулятора не такая большая, как у его аналогов;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descr="https://pbs.twimg.com/media/ExtFSGCWgAE956E.jpg" id="115" name="Google Shape;115;p6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7785" r="7784" t="0"/>
          <a:stretch/>
        </p:blipFill>
        <p:spPr>
          <a:xfrm>
            <a:off x="5183188" y="0"/>
            <a:ext cx="7008812" cy="6857999"/>
          </a:xfrm>
          <a:prstGeom prst="rect">
            <a:avLst/>
          </a:prstGeom>
          <a:solidFill>
            <a:srgbClr val="2F5496"/>
          </a:solidFill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"/>
          <p:cNvSpPr txBox="1"/>
          <p:nvPr>
            <p:ph idx="1" type="body"/>
          </p:nvPr>
        </p:nvSpPr>
        <p:spPr>
          <a:xfrm>
            <a:off x="7431314" y="0"/>
            <a:ext cx="476068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 fontScale="975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b="1" lang="ru-RU" sz="3300"/>
              <a:t>4</a:t>
            </a:r>
            <a:r>
              <a:rPr b="1" lang="ru-RU" sz="3300">
                <a:extLst>
                  <a:ext uri="http://customooxmlschemas.google.com/">
                    <go:slidesCustomData xmlns:go="http://customooxmlschemas.google.com/" textRoundtripDataId="16"/>
                  </a:ext>
                </a:extLst>
              </a:rPr>
              <a:t>.1 Архитектура проекта:</a:t>
            </a:r>
            <a:br>
              <a:rPr b="0" lang="ru-RU" sz="3300">
                <a:extLst>
                  <a:ext uri="http://customooxmlschemas.google.com/">
                    <go:slidesCustomData xmlns:go="http://customooxmlschemas.google.com/" textRoundtripDataId="17"/>
                  </a:ext>
                </a:extLst>
              </a:rPr>
            </a:br>
            <a:br>
              <a:rPr b="0" lang="ru-RU" sz="3300">
                <a:extLst>
                  <a:ext uri="http://customooxmlschemas.google.com/">
                    <go:slidesCustomData xmlns:go="http://customooxmlschemas.google.com/" textRoundtripDataId="17"/>
                  </a:ext>
                </a:extLst>
              </a:rPr>
            </a:br>
            <a:r>
              <a:rPr lang="ru-RU" sz="3300">
                <a:extLst>
                  <a:ext uri="http://customooxmlschemas.google.com/">
                    <go:slidesCustomData xmlns:go="http://customooxmlschemas.google.com/" textRoundtripDataId="18"/>
                  </a:ext>
                </a:extLst>
              </a:rPr>
              <a:t>Робот представляет из себя манипулятор под управлением микроконтроллера(Atmega328p). Для ориентации в пространстве</a:t>
            </a:r>
            <a:r>
              <a:rPr lang="ru-RU" sz="3300"/>
              <a:t> использованы акселерометры и джойстик, с помощью которых робот безошибочно выполняет разные движения.</a:t>
            </a:r>
            <a:r>
              <a:rPr lang="ru-RU"/>
              <a:t> </a:t>
            </a:r>
            <a:br>
              <a:rPr b="0" lang="ru-RU"/>
            </a:br>
            <a:br>
              <a:rPr b="0" lang="ru-RU"/>
            </a:br>
            <a:endParaRPr/>
          </a:p>
        </p:txBody>
      </p:sp>
      <p:pic>
        <p:nvPicPr>
          <p:cNvPr descr="https://lh4.googleusercontent.com/0K_2Tpq2vZF7eYYfYBmjcUKOlk-rLyYQFoWmvoiwXwEbT002GQowvrqvDDBLDlMzozHqqOxd9dw83dzfQk1uU0CvC1uvekUFCvPk_gYMKYo8qg8EVLTF8L2Xq7beQVB10A" id="121" name="Google Shape;121;p7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5274" l="0" r="0" t="5275"/>
          <a:stretch/>
        </p:blipFill>
        <p:spPr>
          <a:xfrm>
            <a:off x="0" y="0"/>
            <a:ext cx="743131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 txBox="1"/>
          <p:nvPr>
            <p:ph idx="1" type="body"/>
          </p:nvPr>
        </p:nvSpPr>
        <p:spPr>
          <a:xfrm>
            <a:off x="0" y="0"/>
            <a:ext cx="47721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ru-RU">
                <a:extLst>
                  <a:ext uri="http://customooxmlschemas.google.com/">
                    <go:slidesCustomData xmlns:go="http://customooxmlschemas.google.com/" textRoundtripDataId="19"/>
                  </a:ext>
                </a:extLst>
              </a:rPr>
              <a:t>1.Манипулятор:</a:t>
            </a:r>
            <a:endParaRPr>
              <a:extLst>
                <a:ext uri="http://customooxmlschemas.google.com/">
                  <go:slidesCustomData xmlns:go="http://customooxmlschemas.google.com/" textRoundtripDataId="20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21"/>
                  </a:ext>
                </a:extLst>
              </a:rPr>
              <a:t>1)Манипулятор</a:t>
            </a:r>
            <a:endParaRPr>
              <a:extLst>
                <a:ext uri="http://customooxmlschemas.google.com/">
                  <go:slidesCustomData xmlns:go="http://customooxmlschemas.google.com/" textRoundtripDataId="22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23"/>
                  </a:ext>
                </a:extLst>
              </a:rPr>
              <a:t>2)Микроконтроллер Atmega328p</a:t>
            </a:r>
            <a:endParaRPr>
              <a:extLst>
                <a:ext uri="http://customooxmlschemas.google.com/">
                  <go:slidesCustomData xmlns:go="http://customooxmlschemas.google.com/" textRoundtripDataId="24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25"/>
                  </a:ext>
                </a:extLst>
              </a:rPr>
              <a:t>3)Электромагнит LS-P30/22 </a:t>
            </a:r>
            <a:endParaRPr>
              <a:extLst>
                <a:ext uri="http://customooxmlschemas.google.com/">
                  <go:slidesCustomData xmlns:go="http://customooxmlschemas.google.com/" textRoundtripDataId="26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27"/>
                  </a:ext>
                </a:extLst>
              </a:rPr>
              <a:t>4)Светодиод 10Вт</a:t>
            </a:r>
            <a:endParaRPr>
              <a:extLst>
                <a:ext uri="http://customooxmlschemas.google.com/">
                  <go:slidesCustomData xmlns:go="http://customooxmlschemas.google.com/" textRoundtripDataId="28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29"/>
                  </a:ext>
                </a:extLst>
              </a:rPr>
              <a:t>5)Вибромотор для тактильной обратной связи</a:t>
            </a:r>
            <a:endParaRPr>
              <a:extLst>
                <a:ext uri="http://customooxmlschemas.google.com/">
                  <go:slidesCustomData xmlns:go="http://customooxmlschemas.google.com/" textRoundtripDataId="30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31"/>
                  </a:ext>
                </a:extLst>
              </a:rPr>
              <a:t>6)Камера</a:t>
            </a:r>
            <a:endParaRPr>
              <a:extLst>
                <a:ext uri="http://customooxmlschemas.google.com/">
                  <go:slidesCustomData xmlns:go="http://customooxmlschemas.google.com/" textRoundtripDataId="32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33"/>
                  </a:ext>
                </a:extLst>
              </a:rPr>
              <a:t>7)Микрокомпьютер Raspberry Pi 3b+</a:t>
            </a:r>
            <a:endParaRPr>
              <a:extLst>
                <a:ext uri="http://customooxmlschemas.google.com/">
                  <go:slidesCustomData xmlns:go="http://customooxmlschemas.google.com/" textRoundtripDataId="34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35"/>
                  </a:ext>
                </a:extLst>
              </a:rPr>
              <a:t>8)Аккумулятор</a:t>
            </a:r>
            <a:endParaRPr>
              <a:extLst>
                <a:ext uri="http://customooxmlschemas.google.com/">
                  <go:slidesCustomData xmlns:go="http://customooxmlschemas.google.com/" textRoundtripDataId="36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b="1" lang="ru-RU">
                <a:extLst>
                  <a:ext uri="http://customooxmlschemas.google.com/">
                    <go:slidesCustomData xmlns:go="http://customooxmlschemas.google.com/" textRoundtripDataId="37"/>
                  </a:ext>
                </a:extLst>
              </a:rPr>
              <a:t>     2. Устройство контроля положения руки в пространстве:</a:t>
            </a:r>
            <a:endParaRPr b="0">
              <a:extLst>
                <a:ext uri="http://customooxmlschemas.google.com/">
                  <go:slidesCustomData xmlns:go="http://customooxmlschemas.google.com/" textRoundtripDataId="38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39"/>
                  </a:ext>
                </a:extLst>
              </a:rPr>
              <a:t>1)2 акселерометра</a:t>
            </a:r>
            <a:endParaRPr>
              <a:extLst>
                <a:ext uri="http://customooxmlschemas.google.com/">
                  <go:slidesCustomData xmlns:go="http://customooxmlschemas.google.com/" textRoundtripDataId="40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41"/>
                  </a:ext>
                </a:extLst>
              </a:rPr>
              <a:t>2)Джойстик с кнопкой</a:t>
            </a:r>
            <a:endParaRPr>
              <a:extLst>
                <a:ext uri="http://customooxmlschemas.google.com/">
                  <go:slidesCustomData xmlns:go="http://customooxmlschemas.google.com/" textRoundtripDataId="42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43"/>
                  </a:ext>
                </a:extLst>
              </a:rPr>
              <a:t>3)Потенциометр</a:t>
            </a:r>
            <a:endParaRPr>
              <a:extLst>
                <a:ext uri="http://customooxmlschemas.google.com/">
                  <go:slidesCustomData xmlns:go="http://customooxmlschemas.google.com/" textRoundtripDataId="44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45"/>
                  </a:ext>
                </a:extLst>
              </a:rPr>
              <a:t>4)Микроконтроллер Atmega328p</a:t>
            </a:r>
            <a:endParaRPr>
              <a:extLst>
                <a:ext uri="http://customooxmlschemas.google.com/">
                  <go:slidesCustomData xmlns:go="http://customooxmlschemas.google.com/" textRoundtripDataId="46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47"/>
                  </a:ext>
                </a:extLst>
              </a:rPr>
              <a:t>5)Аккумулятор </a:t>
            </a:r>
            <a:endParaRPr>
              <a:extLst>
                <a:ext uri="http://customooxmlschemas.google.com/">
                  <go:slidesCustomData xmlns:go="http://customooxmlschemas.google.com/" textRoundtripDataId="48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49"/>
                  </a:ext>
                </a:extLst>
              </a:rPr>
              <a:t>6)Bluetooth модуль</a:t>
            </a:r>
            <a:endParaRPr>
              <a:extLst>
                <a:ext uri="http://customooxmlschemas.google.com/">
                  <go:slidesCustomData xmlns:go="http://customooxmlschemas.google.com/" textRoundtripDataId="50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51"/>
                  </a:ext>
                </a:extLst>
              </a:rPr>
              <a:t>7)Вибромотор для тактильной обратной связи</a:t>
            </a:r>
            <a:endParaRPr>
              <a:extLst>
                <a:ext uri="http://customooxmlschemas.google.com/">
                  <go:slidesCustomData xmlns:go="http://customooxmlschemas.google.com/" textRoundtripDataId="52"/>
                </a:ext>
              </a:extLst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127" name="Google Shape;127;p8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3269" l="0" r="0" t="3269"/>
          <a:stretch/>
        </p:blipFill>
        <p:spPr>
          <a:xfrm>
            <a:off x="5183188" y="-1"/>
            <a:ext cx="7008812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"/>
          <p:cNvSpPr txBox="1"/>
          <p:nvPr>
            <p:ph idx="1" type="body"/>
          </p:nvPr>
        </p:nvSpPr>
        <p:spPr>
          <a:xfrm>
            <a:off x="0" y="0"/>
            <a:ext cx="6172200" cy="6858000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200"/>
              <a:t>Результаты проекта: </a:t>
            </a:r>
            <a:endParaRPr b="0" sz="3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 sz="3200"/>
              <a:t>1) Изучены существующие наработки;</a:t>
            </a:r>
            <a:endParaRPr b="0" sz="3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 sz="3200"/>
              <a:t>2) Найден дешевый вариант манипулятора;</a:t>
            </a:r>
            <a:endParaRPr b="0" sz="3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 sz="3200"/>
              <a:t>3) Создана детальная 3D модель робота;</a:t>
            </a:r>
            <a:endParaRPr b="0" sz="3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 sz="3200"/>
              <a:t>4) Собран манипулятор;</a:t>
            </a:r>
            <a:endParaRPr b="0" sz="3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 sz="3200"/>
              <a:t>5) Выбран алгоритм работы;</a:t>
            </a:r>
            <a:endParaRPr b="0" sz="3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 sz="3200"/>
              <a:t>6) Реализован алгоритм работы;</a:t>
            </a:r>
            <a:endParaRPr b="0" sz="3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 sz="3200"/>
              <a:t>7) Соединены все элементы;</a:t>
            </a:r>
            <a:endParaRPr b="0" sz="3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ru-RU" sz="3200"/>
              <a:t>8) Запрограммированы все элементы;</a:t>
            </a:r>
            <a:endParaRPr b="0" sz="3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br>
              <a:rPr lang="ru-RU" sz="3200"/>
            </a:br>
            <a:endParaRPr sz="3200"/>
          </a:p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6172200" y="0"/>
            <a:ext cx="6019800" cy="6858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ru-RU">
                <a:extLst>
                  <a:ext uri="http://customooxmlschemas.google.com/">
                    <go:slidesCustomData xmlns:go="http://customooxmlschemas.google.com/" textRoundtripDataId="53"/>
                  </a:ext>
                </a:extLst>
              </a:rPr>
              <a:t>Функции каждого участника команды:</a:t>
            </a:r>
            <a:endParaRPr b="0">
              <a:extLst>
                <a:ext uri="http://customooxmlschemas.google.com/">
                  <go:slidesCustomData xmlns:go="http://customooxmlschemas.google.com/" textRoundtripDataId="54"/>
                </a:ext>
              </a:extLst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55"/>
                  </a:ext>
                </a:extLst>
              </a:rPr>
              <a:t>Бакай Полина - создание 3D моделей и чертежей проекта;</a:t>
            </a:r>
            <a:endParaRPr>
              <a:extLst>
                <a:ext uri="http://customooxmlschemas.google.com/">
                  <go:slidesCustomData xmlns:go="http://customooxmlschemas.google.com/" textRoundtripDataId="56"/>
                </a:ext>
              </a:extLst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57"/>
                  </a:ext>
                </a:extLst>
              </a:rPr>
              <a:t>Полудняков Владимир - сборка манипулятора, создание документации;</a:t>
            </a:r>
            <a:endParaRPr>
              <a:extLst>
                <a:ext uri="http://customooxmlschemas.google.com/">
                  <go:slidesCustomData xmlns:go="http://customooxmlschemas.google.com/" textRoundtripDataId="58"/>
                </a:ext>
              </a:extLst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59"/>
                  </a:ext>
                </a:extLst>
              </a:rPr>
              <a:t>Петушинская Дарья - программирование устройства контроля; положения руки в пространстве, создание документации;</a:t>
            </a:r>
            <a:endParaRPr>
              <a:extLst>
                <a:ext uri="http://customooxmlschemas.google.com/">
                  <go:slidesCustomData xmlns:go="http://customooxmlschemas.google.com/" textRoundtripDataId="60"/>
                </a:ext>
              </a:extLst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61"/>
                  </a:ext>
                </a:extLst>
              </a:rPr>
              <a:t>Малый Тимур - электромонтаж;</a:t>
            </a:r>
            <a:endParaRPr>
              <a:extLst>
                <a:ext uri="http://customooxmlschemas.google.com/">
                  <go:slidesCustomData xmlns:go="http://customooxmlschemas.google.com/" textRoundtripDataId="62"/>
                </a:ext>
              </a:extLst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>
                <a:extLst>
                  <a:ext uri="http://customooxmlschemas.google.com/">
                    <go:slidesCustomData xmlns:go="http://customooxmlschemas.google.com/" textRoundtripDataId="63"/>
                  </a:ext>
                </a:extLst>
              </a:rPr>
              <a:t>Кулаков Глеб - программирование манипулятора;</a:t>
            </a:r>
            <a:endParaRPr>
              <a:extLst>
                <a:ext uri="http://customooxmlschemas.google.com/">
                  <go:slidesCustomData xmlns:go="http://customooxmlschemas.google.com/" textRoundtripDataId="64"/>
                </a:ext>
              </a:extLst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2021-08-22T12:25:53Z</dcterms:created>
  <dc:creator>1</dc:creator>
</cp:coreProperties>
</file>